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8" r:id="rId9"/>
    <p:sldId id="269" r:id="rId10"/>
    <p:sldId id="267" r:id="rId11"/>
    <p:sldId id="259" r:id="rId12"/>
    <p:sldId id="271" r:id="rId13"/>
    <p:sldId id="26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AB3E4-505D-4B74-91A6-506D7234601A}" type="datetimeFigureOut">
              <a:rPr lang="en-CA" smtClean="0"/>
              <a:pPr/>
              <a:t>07/05/2012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489BF-E7D6-42E9-A129-8DC98322FFB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89BF-E7D6-42E9-A129-8DC98322FFB9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673475"/>
            <a:ext cx="6172200" cy="126365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05400"/>
            <a:ext cx="6172200" cy="609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5943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9436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5943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12E0F8-DC7C-4268-8579-D58FE396E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19E0-D34F-4097-B4D9-A00CB6CEA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6171-EA60-458E-B878-6E253EC7E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6AE36-2F69-4069-83E7-F8E1F11388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66CD5-E34A-4F49-8E6D-F1FCCC2983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691E5-A82B-41BF-BC29-817ADEBAB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D20E2-478D-4B08-AF9F-63E0E8EBF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18073-3B0D-4A0A-94AC-F7DAF8EE7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21A06-56D3-403B-BB32-06921F111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3990-2C84-4A5B-A46A-E22C8C2BB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1393A-7746-4BBF-8750-628A3AE09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5F101C5C-6E4D-44DA-A902-9D3DAE130D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2.doc"/><Relationship Id="rId11" Type="http://schemas.openxmlformats.org/officeDocument/2006/relationships/oleObject" Target="../embeddings/Microsoft_Office_Word_97_-_2003_Document5.doc"/><Relationship Id="rId5" Type="http://schemas.openxmlformats.org/officeDocument/2006/relationships/oleObject" Target="../embeddings/Microsoft_Office_Word_97_-_2003_Document1.doc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jpeg"/><Relationship Id="rId9" Type="http://schemas.openxmlformats.org/officeDocument/2006/relationships/oleObject" Target="../embeddings/Microsoft_Office_Word_97_-_2003_Document4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Word_97_-_2003_Document6.doc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33880"/>
            <a:ext cx="7772400" cy="542841"/>
          </a:xfrm>
        </p:spPr>
        <p:txBody>
          <a:bodyPr/>
          <a:lstStyle/>
          <a:p>
            <a:pPr lvl="0" algn="ctr"/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Vision is Not Short 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Sighted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05400"/>
            <a:ext cx="7010400" cy="609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The Influence of Organizational Culture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54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en-US" sz="3200" b="1" i="1" kern="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Vision is Not Short Sighted</a:t>
            </a:r>
            <a:endParaRPr lang="en-CA" sz="3200" b="1" kern="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288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10000"/>
                  </a:schemeClr>
                </a:solidFill>
              </a:rPr>
              <a:t>The Culture-Performance Connection</a:t>
            </a:r>
          </a:p>
          <a:p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3">
                    <a:lumMod val="10000"/>
                  </a:schemeClr>
                </a:solidFill>
              </a:rPr>
              <a:t>Conclusion: Organizational Culture is related to </a:t>
            </a:r>
          </a:p>
          <a:p>
            <a:r>
              <a:rPr lang="en-US" sz="2400" b="1" dirty="0">
                <a:solidFill>
                  <a:schemeClr val="accent3">
                    <a:lumMod val="10000"/>
                  </a:schemeClr>
                </a:solidFill>
              </a:rPr>
              <a:t>Systems Effectiveness</a:t>
            </a:r>
          </a:p>
          <a:p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3">
                    <a:lumMod val="10000"/>
                  </a:schemeClr>
                </a:solidFill>
              </a:rPr>
              <a:t>Next Question: But how about across Countries?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04800" y="1066800"/>
          <a:ext cx="1819275" cy="1828800"/>
        </p:xfrm>
        <a:graphic>
          <a:graphicData uri="http://schemas.openxmlformats.org/presentationml/2006/ole">
            <p:oleObj spid="_x0000_s22530" name="Document" r:id="rId5" imgW="1819800" imgH="1828800" progId="Word.Document.8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09600"/>
            <a:ext cx="4527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Preferred Organizational Cultures (Values)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04800" y="30480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Anglo Cluster</a:t>
            </a:r>
            <a:endParaRPr lang="en-US" sz="2000" dirty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276600" y="1143000"/>
          <a:ext cx="1819275" cy="1828800"/>
        </p:xfrm>
        <a:graphic>
          <a:graphicData uri="http://schemas.openxmlformats.org/presentationml/2006/ole">
            <p:oleObj spid="_x0000_s22531" name="Document" r:id="rId6" imgW="1819800" imgH="1828800" progId="Word.Document.8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52400" y="3733800"/>
          <a:ext cx="1819275" cy="1828800"/>
        </p:xfrm>
        <a:graphic>
          <a:graphicData uri="http://schemas.openxmlformats.org/presentationml/2006/ole">
            <p:oleObj spid="_x0000_s22532" name="Document" r:id="rId7" imgW="1819800" imgH="1828800" progId="Word.Document.8">
              <p:embed/>
            </p:oleObj>
          </a:graphicData>
        </a:graphic>
      </p:graphicFrame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0" y="5638800"/>
            <a:ext cx="2286000" cy="57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Latin European 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Cluster</a:t>
            </a:r>
            <a:endParaRPr lang="en-US" sz="1800" dirty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514600" y="3733800"/>
          <a:ext cx="1819275" cy="1819275"/>
        </p:xfrm>
        <a:graphic>
          <a:graphicData uri="http://schemas.openxmlformats.org/presentationml/2006/ole">
            <p:oleObj spid="_x0000_s22533" name="Picture" r:id="rId8" imgW="1819800" imgH="1819800" progId="Word.Picture.8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648200" y="3733800"/>
          <a:ext cx="1819275" cy="1828800"/>
        </p:xfrm>
        <a:graphic>
          <a:graphicData uri="http://schemas.openxmlformats.org/presentationml/2006/ole">
            <p:oleObj spid="_x0000_s22534" name="Document" r:id="rId9" imgW="1819800" imgH="1828800" progId="Word.Document.8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6934200" y="3810000"/>
          <a:ext cx="1819275" cy="1819275"/>
        </p:xfrm>
        <a:graphic>
          <a:graphicData uri="http://schemas.openxmlformats.org/presentationml/2006/ole">
            <p:oleObj spid="_x0000_s22535" name="Picture" r:id="rId10" imgW="1819800" imgH="1819800" progId="Word.Picture.8">
              <p:embed/>
            </p:oleObj>
          </a:graphicData>
        </a:graphic>
      </p:graphicFrame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209800" y="5638800"/>
            <a:ext cx="2286000" cy="54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Latin American 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Cluster</a:t>
            </a:r>
            <a:endParaRPr lang="en-US" sz="1800" dirty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419600" y="5638800"/>
            <a:ext cx="2286000" cy="57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Near Eastern 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Cluster</a:t>
            </a:r>
            <a:endParaRPr lang="en-US" sz="1800" dirty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6172200" y="1143000"/>
          <a:ext cx="1819275" cy="1828800"/>
        </p:xfrm>
        <a:graphic>
          <a:graphicData uri="http://schemas.openxmlformats.org/presentationml/2006/ole">
            <p:oleObj spid="_x0000_s22536" name="Document" r:id="rId11" imgW="1819800" imgH="1828800" progId="Word.Document.8">
              <p:embed/>
            </p:oleObj>
          </a:graphicData>
        </a:graphic>
      </p:graphicFrame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019800" y="30480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Nordic Cluster</a:t>
            </a:r>
            <a:endParaRPr lang="en-US" sz="2000" dirty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705600" y="5638800"/>
            <a:ext cx="2286000" cy="57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Far Eastern 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Cluster</a:t>
            </a:r>
            <a:endParaRPr lang="en-US" sz="1800" dirty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124200" y="30480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Germanic Cluster</a:t>
            </a:r>
            <a:endParaRPr lang="en-US" sz="2000" dirty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152400"/>
            <a:ext cx="54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en-US" sz="3200" b="1" i="1" kern="0" dirty="0">
                <a:solidFill>
                  <a:schemeClr val="accent4">
                    <a:lumMod val="75000"/>
                  </a:schemeClr>
                </a:solidFill>
              </a:rPr>
              <a:t>Vision is Not Short Sighted</a:t>
            </a:r>
            <a:endParaRPr lang="en-CA" sz="3200" b="1" kern="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Organizational Culture and World Competitiveness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ph idx="1"/>
          </p:nvPr>
        </p:nvGraphicFramePr>
        <p:xfrm>
          <a:off x="1905000" y="1295400"/>
          <a:ext cx="4814888" cy="4171950"/>
        </p:xfrm>
        <a:graphic>
          <a:graphicData uri="http://schemas.openxmlformats.org/presentationml/2006/ole">
            <p:oleObj spid="_x0000_s23554" name="Document" r:id="rId5" imgW="5462532" imgH="4683465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The Culture-Performance Connection</a:t>
            </a:r>
          </a:p>
          <a:p>
            <a:endParaRPr lang="en-US" b="1" dirty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Organizational Performance in Anglo Countries…</a:t>
            </a:r>
          </a:p>
          <a:p>
            <a:endParaRPr lang="en-US" b="1" dirty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...is promoted by:</a:t>
            </a:r>
          </a:p>
          <a:p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 	Constructive Preferred Cultures</a:t>
            </a:r>
          </a:p>
          <a:p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	Positive Societal Values </a:t>
            </a:r>
          </a:p>
          <a:p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		(e.g., Low Power Distance)</a:t>
            </a:r>
          </a:p>
          <a:p>
            <a:endParaRPr lang="en-US" b="1" dirty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…but suppressed by:</a:t>
            </a:r>
          </a:p>
          <a:p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	Aggressive Preferred Cultures</a:t>
            </a:r>
          </a:p>
          <a:p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	Negative Societal Values </a:t>
            </a:r>
          </a:p>
          <a:p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		(e.g., Short-Term Orientation)	</a:t>
            </a:r>
          </a:p>
          <a:p>
            <a:endParaRPr lang="en-US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Title 30"/>
          <p:cNvSpPr txBox="1">
            <a:spLocks/>
          </p:cNvSpPr>
          <p:nvPr/>
        </p:nvSpPr>
        <p:spPr>
          <a:xfrm>
            <a:off x="609600" y="38100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Vision is Not Short Sighted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Organizational Culture</a:t>
            </a:r>
            <a:endParaRPr lang="en-CA" sz="3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534400" cy="3886200"/>
          </a:xfrm>
        </p:spPr>
        <p:txBody>
          <a:bodyPr/>
          <a:lstStyle/>
          <a:p>
            <a:pPr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Shared </a:t>
            </a:r>
            <a:r>
              <a:rPr lang="en-US" sz="2400" b="1" dirty="0" smtClean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Values</a:t>
            </a:r>
            <a:r>
              <a:rPr lang="en-US" sz="2400" dirty="0" smtClean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 and </a:t>
            </a:r>
            <a:r>
              <a:rPr lang="en-US" sz="2400" b="1" dirty="0" smtClean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Beliefs</a:t>
            </a:r>
            <a:endParaRPr lang="en-US" sz="2400" dirty="0" smtClean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Leading to </a:t>
            </a:r>
            <a:r>
              <a:rPr lang="en-US" sz="2400" b="1" dirty="0" smtClean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Norms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</a:pPr>
            <a:endParaRPr lang="en-US" sz="2400" b="1" dirty="0" smtClean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Guiding Task-Related and Interpersonal Behaviors</a:t>
            </a:r>
            <a:endParaRPr lang="en-US" sz="2400" b="1" dirty="0" smtClean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</a:pPr>
            <a:endParaRPr lang="en-US" sz="2400" b="1" dirty="0" smtClean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SzPct val="80000"/>
            </a:pPr>
            <a:r>
              <a:rPr lang="en-US" sz="2400" dirty="0" smtClean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“What’s expected around here”</a:t>
            </a:r>
          </a:p>
          <a:p>
            <a:pPr lvl="1">
              <a:lnSpc>
                <a:spcPct val="90000"/>
              </a:lnSpc>
              <a:buSzPct val="80000"/>
            </a:pPr>
            <a:endParaRPr lang="en-US" sz="2400" dirty="0" smtClean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SzPct val="80000"/>
            </a:pPr>
            <a:r>
              <a:rPr lang="en-US" sz="2400" dirty="0" smtClean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“How things are done around here.”</a:t>
            </a:r>
          </a:p>
          <a:p>
            <a:pPr lvl="2">
              <a:lnSpc>
                <a:spcPct val="90000"/>
              </a:lnSpc>
              <a:buSzPct val="80000"/>
              <a:buFont typeface="Wingdings" pitchFamily="2" charset="2"/>
              <a:buNone/>
            </a:pPr>
            <a:endParaRPr lang="en-US" sz="1600" u="sng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28600"/>
            <a:ext cx="54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en-US" sz="3200" b="1" i="1" kern="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Vision is Not Short Sighted</a:t>
            </a:r>
            <a:endParaRPr lang="en-CA" sz="3200" b="1" kern="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19200"/>
            <a:ext cx="80772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80000"/>
            </a:pPr>
            <a:r>
              <a:rPr lang="en-US" sz="2800" b="1" dirty="0">
                <a:solidFill>
                  <a:schemeClr val="accent3">
                    <a:lumMod val="10000"/>
                  </a:schemeClr>
                </a:solidFill>
              </a:rPr>
              <a:t>Historical Perspective:</a:t>
            </a:r>
          </a:p>
          <a:p>
            <a:pPr>
              <a:lnSpc>
                <a:spcPct val="90000"/>
              </a:lnSpc>
              <a:buSzPct val="80000"/>
            </a:pPr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The Cultural / Institutional Level of Organizations</a:t>
            </a:r>
          </a:p>
          <a:p>
            <a:pPr>
              <a:lnSpc>
                <a:spcPct val="90000"/>
              </a:lnSpc>
              <a:buSzPct val="80000"/>
            </a:pPr>
            <a:endParaRPr lang="en-US" b="1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System of </a:t>
            </a:r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Values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 Defining its Functions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</a:pPr>
            <a:endParaRPr lang="en-US" sz="2000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Patterns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 Spelling out these Values with respect to: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chemeClr val="accent3">
                    <a:lumMod val="10000"/>
                  </a:schemeClr>
                </a:solidFill>
              </a:rPr>
              <a:t>Adaptation</a:t>
            </a: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 to the </a:t>
            </a:r>
            <a:r>
              <a:rPr lang="en-US" sz="2000" dirty="0" err="1">
                <a:solidFill>
                  <a:schemeClr val="accent3">
                    <a:lumMod val="10000"/>
                  </a:schemeClr>
                </a:solidFill>
              </a:rPr>
              <a:t>Supersystem</a:t>
            </a: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 (e.g., Customers)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Internal </a:t>
            </a:r>
            <a:r>
              <a:rPr lang="en-US" sz="2000" b="1" dirty="0">
                <a:solidFill>
                  <a:schemeClr val="accent3">
                    <a:lumMod val="10000"/>
                  </a:schemeClr>
                </a:solidFill>
              </a:rPr>
              <a:t>Integration</a:t>
            </a: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 of Subsystems (e.g., Members)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Attainment of Organizational </a:t>
            </a:r>
            <a:r>
              <a:rPr lang="en-US" sz="2000" b="1" dirty="0">
                <a:solidFill>
                  <a:schemeClr val="accent3">
                    <a:lumMod val="10000"/>
                  </a:schemeClr>
                </a:solidFill>
              </a:rPr>
              <a:t>Goals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None/>
            </a:pPr>
            <a:endParaRPr lang="en-US" sz="2000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Technical Lore, Ideology, Ritual Symbolization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</a:pPr>
            <a:endParaRPr lang="en-US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Norms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 Guiding the Activities of Participants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None/>
            </a:pPr>
            <a:endParaRPr lang="en-US" sz="2000" dirty="0">
              <a:solidFill>
                <a:schemeClr val="accent3">
                  <a:lumMod val="10000"/>
                </a:schemeClr>
              </a:solidFill>
            </a:endParaRPr>
          </a:p>
          <a:p>
            <a:pPr lvl="2"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sz="1600" dirty="0" err="1">
                <a:solidFill>
                  <a:schemeClr val="accent3">
                    <a:lumMod val="10000"/>
                  </a:schemeClr>
                </a:solidFill>
              </a:rPr>
              <a:t>Talcott</a:t>
            </a:r>
            <a:r>
              <a:rPr lang="en-US" sz="1600" dirty="0">
                <a:solidFill>
                  <a:schemeClr val="accent3">
                    <a:lumMod val="10000"/>
                  </a:schemeClr>
                </a:solidFill>
              </a:rPr>
              <a:t> Parsons, 1956, </a:t>
            </a:r>
            <a:r>
              <a:rPr lang="en-US" sz="1600" u="sng" dirty="0">
                <a:solidFill>
                  <a:schemeClr val="accent3">
                    <a:lumMod val="10000"/>
                  </a:schemeClr>
                </a:solidFill>
              </a:rPr>
              <a:t>Administrative Science Quarterly</a:t>
            </a:r>
            <a:endParaRPr lang="en-CA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8600"/>
            <a:ext cx="54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en-US" sz="3200" b="1" i="1" kern="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Vision is Not Short Sighted</a:t>
            </a:r>
            <a:endParaRPr lang="en-CA" sz="3200" b="1" kern="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38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FontTx/>
              <a:buNone/>
            </a:pPr>
            <a:r>
              <a:rPr lang="en-US" sz="2400" b="1" dirty="0">
                <a:solidFill>
                  <a:schemeClr val="accent3">
                    <a:lumMod val="10000"/>
                  </a:schemeClr>
                </a:solidFill>
              </a:rPr>
              <a:t>The Organization’s Value System</a:t>
            </a:r>
            <a:r>
              <a:rPr lang="en-US" sz="2400" b="1" dirty="0" smtClean="0">
                <a:solidFill>
                  <a:schemeClr val="accent3">
                    <a:lumMod val="10000"/>
                  </a:schemeClr>
                </a:solidFill>
              </a:rPr>
              <a:t>…</a:t>
            </a:r>
          </a:p>
          <a:p>
            <a:pPr>
              <a:buSzPct val="80000"/>
              <a:buFontTx/>
              <a:buNone/>
            </a:pP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lnSpc>
                <a:spcPct val="125000"/>
              </a:lnSpc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Must reflect that of the larger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System</a:t>
            </a:r>
          </a:p>
          <a:p>
            <a:pPr>
              <a:lnSpc>
                <a:spcPct val="125000"/>
              </a:lnSpc>
              <a:buSzPct val="80000"/>
              <a:buFont typeface="Wingdings" pitchFamily="2" charset="2"/>
              <a:buChar char="§"/>
            </a:pPr>
            <a:endParaRPr lang="en-US" sz="2000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Must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Legitimize </a:t>
            </a: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its Goals in terms of Functional Significance </a:t>
            </a:r>
            <a:endParaRPr lang="en-US" sz="20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SzPct val="80000"/>
              <a:buFont typeface="Wingdings" pitchFamily="2" charset="2"/>
              <a:buChar char="§"/>
            </a:pPr>
            <a:endParaRPr lang="en-US" sz="2000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Must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Legitimize </a:t>
            </a: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the Primacy of its Goals over other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Interests</a:t>
            </a:r>
          </a:p>
          <a:p>
            <a:pPr>
              <a:buSzPct val="80000"/>
            </a:pP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endParaRPr lang="en-US" sz="2000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Can include “Money Return” as a Measure and Symbol of Success </a:t>
            </a:r>
            <a:endParaRPr lang="en-US" sz="20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SzPct val="80000"/>
            </a:pPr>
            <a:r>
              <a:rPr lang="en-US" sz="1600" dirty="0" smtClean="0">
                <a:solidFill>
                  <a:schemeClr val="accent3">
                    <a:lumMod val="10000"/>
                  </a:schemeClr>
                </a:solidFill>
              </a:rPr>
              <a:t>[</a:t>
            </a:r>
            <a:r>
              <a:rPr lang="en-US" sz="1600" dirty="0" smtClean="0">
                <a:solidFill>
                  <a:schemeClr val="accent3">
                    <a:lumMod val="10000"/>
                  </a:schemeClr>
                </a:solidFill>
              </a:rPr>
              <a:t>But </a:t>
            </a:r>
            <a:r>
              <a:rPr lang="en-US" sz="1600" dirty="0">
                <a:solidFill>
                  <a:schemeClr val="accent3">
                    <a:lumMod val="10000"/>
                  </a:schemeClr>
                </a:solidFill>
              </a:rPr>
              <a:t>Not as the Primary Goal – Profit Making is not by itself a Function on Behalf of the Larger </a:t>
            </a:r>
            <a:r>
              <a:rPr lang="en-US" sz="1600" dirty="0" smtClean="0">
                <a:solidFill>
                  <a:schemeClr val="accent3">
                    <a:lumMod val="10000"/>
                  </a:schemeClr>
                </a:solidFill>
              </a:rPr>
              <a:t>System]</a:t>
            </a:r>
            <a:endParaRPr lang="en-US" sz="16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28600"/>
            <a:ext cx="54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en-US" sz="3200" b="1" i="1" kern="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Vision is Not Short Sighted</a:t>
            </a:r>
            <a:endParaRPr lang="en-CA" sz="3200" b="1" kern="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74510"/>
            <a:ext cx="8382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FontTx/>
              <a:buNone/>
            </a:pPr>
            <a:r>
              <a:rPr lang="en-US" sz="2400" b="1" dirty="0">
                <a:solidFill>
                  <a:schemeClr val="accent3">
                    <a:lumMod val="10000"/>
                  </a:schemeClr>
                </a:solidFill>
              </a:rPr>
              <a:t>Organizational Culture Inventory </a:t>
            </a:r>
            <a:r>
              <a:rPr lang="en-US" b="1" baseline="30000" dirty="0">
                <a:solidFill>
                  <a:schemeClr val="accent3">
                    <a:lumMod val="10000"/>
                  </a:schemeClr>
                </a:solidFill>
              </a:rPr>
              <a:t>TM</a:t>
            </a:r>
            <a:r>
              <a:rPr lang="en-US" sz="2400" b="1" dirty="0">
                <a:solidFill>
                  <a:schemeClr val="accent3">
                    <a:lumMod val="10000"/>
                  </a:schemeClr>
                </a:solidFill>
              </a:rPr>
              <a:t> (OCI)</a:t>
            </a:r>
          </a:p>
          <a:p>
            <a:pPr>
              <a:buSzPct val="80000"/>
              <a:buFontTx/>
              <a:buNone/>
            </a:pP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Measures the culture of </a:t>
            </a:r>
            <a:r>
              <a:rPr lang="en-US" sz="2400" dirty="0" smtClean="0">
                <a:solidFill>
                  <a:schemeClr val="accent3">
                    <a:lumMod val="10000"/>
                  </a:schemeClr>
                </a:solidFill>
              </a:rPr>
              <a:t>organization in </a:t>
            </a:r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terms of                                                          </a:t>
            </a:r>
            <a:r>
              <a:rPr lang="en-US" sz="2400" i="1" dirty="0">
                <a:solidFill>
                  <a:schemeClr val="accent3">
                    <a:lumMod val="10000"/>
                  </a:schemeClr>
                </a:solidFill>
              </a:rPr>
              <a:t>“what’s expected around here”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[</a:t>
            </a:r>
            <a:r>
              <a:rPr lang="en-US" sz="2000" b="1" i="1" dirty="0">
                <a:solidFill>
                  <a:schemeClr val="accent3">
                    <a:lumMod val="10000"/>
                  </a:schemeClr>
                </a:solidFill>
              </a:rPr>
              <a:t>Norms</a:t>
            </a: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: current operating culture]</a:t>
            </a:r>
          </a:p>
          <a:p>
            <a:pPr lvl="1">
              <a:buSzPct val="80000"/>
              <a:buFont typeface="Wingdings" pitchFamily="2" charset="2"/>
              <a:buChar char="§"/>
            </a:pPr>
            <a:endParaRPr lang="en-US" sz="2000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Measures the preferred </a:t>
            </a:r>
            <a:r>
              <a:rPr lang="en-US" sz="2400" dirty="0" smtClean="0">
                <a:solidFill>
                  <a:schemeClr val="accent3">
                    <a:lumMod val="10000"/>
                  </a:schemeClr>
                </a:solidFill>
              </a:rPr>
              <a:t>culture </a:t>
            </a:r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in terms of                                                                </a:t>
            </a:r>
            <a:r>
              <a:rPr lang="en-US" sz="2400" i="1" dirty="0">
                <a:solidFill>
                  <a:schemeClr val="accent3">
                    <a:lumMod val="10000"/>
                  </a:schemeClr>
                </a:solidFill>
              </a:rPr>
              <a:t>“what should be expected”</a:t>
            </a:r>
            <a:endParaRPr lang="en-US" i="1" dirty="0">
              <a:solidFill>
                <a:schemeClr val="accent3">
                  <a:lumMod val="10000"/>
                </a:schemeClr>
              </a:solidFill>
            </a:endParaRP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[</a:t>
            </a:r>
            <a:r>
              <a:rPr lang="en-US" sz="2000" b="1" i="1" dirty="0">
                <a:solidFill>
                  <a:schemeClr val="accent3">
                    <a:lumMod val="10000"/>
                  </a:schemeClr>
                </a:solidFill>
              </a:rPr>
              <a:t>Values</a:t>
            </a:r>
            <a:r>
              <a:rPr lang="en-US" sz="2000" dirty="0">
                <a:solidFill>
                  <a:schemeClr val="accent3">
                    <a:lumMod val="10000"/>
                  </a:schemeClr>
                </a:solidFill>
              </a:rPr>
              <a:t>: ideal culture]</a:t>
            </a:r>
            <a:endParaRPr lang="en-CA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28600"/>
            <a:ext cx="54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en-US" sz="3200" b="1" i="1" kern="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Vision is Not Short Sighted</a:t>
            </a:r>
            <a:endParaRPr lang="en-CA" sz="3200" b="1" kern="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38200" y="5257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INTEGRATION</a:t>
            </a:r>
            <a:endParaRPr lang="en-US" dirty="0">
              <a:solidFill>
                <a:schemeClr val="accent3">
                  <a:lumMod val="10000"/>
                </a:schemeClr>
              </a:solidFill>
              <a:latin typeface="Times New Roman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28600" y="1219200"/>
            <a:ext cx="83820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Systems Effectiveness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Supersystem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Perspective (e.g., Customers)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System Perspective (e.g., Organization)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	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Subsystem Perspective (e.g., Members)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5800" y="20574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ADAPTATION</a:t>
            </a:r>
            <a:endParaRPr lang="en-US" dirty="0">
              <a:solidFill>
                <a:schemeClr val="accent3">
                  <a:lumMod val="10000"/>
                </a:schemeClr>
              </a:solidFill>
              <a:latin typeface="Times New Roman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28600" y="2819400"/>
            <a:ext cx="7239000" cy="2054225"/>
            <a:chOff x="432" y="2064"/>
            <a:chExt cx="4560" cy="1294"/>
          </a:xfrm>
          <a:solidFill>
            <a:schemeClr val="accent1">
              <a:lumMod val="75000"/>
            </a:schemeClr>
          </a:solidFill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152" y="2592"/>
              <a:ext cx="384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3">
                      <a:lumMod val="10000"/>
                    </a:schemeClr>
                  </a:solidFill>
                  <a:latin typeface="Arial" charset="0"/>
                </a:rPr>
                <a:t>PROFIT</a:t>
              </a:r>
              <a:endParaRPr lang="en-US" dirty="0">
                <a:solidFill>
                  <a:schemeClr val="accent3">
                    <a:lumMod val="10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5400000">
              <a:off x="216" y="2280"/>
              <a:ext cx="624" cy="19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rot="16200000" flipV="1">
              <a:off x="217" y="2951"/>
              <a:ext cx="622" cy="19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9" name="Rectangle 8"/>
          <p:cNvSpPr/>
          <p:nvPr/>
        </p:nvSpPr>
        <p:spPr>
          <a:xfrm>
            <a:off x="1600200" y="228600"/>
            <a:ext cx="54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en-US" sz="3200" b="1" i="1" kern="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Vision is Not Short Sighted</a:t>
            </a:r>
            <a:endParaRPr lang="en-CA" sz="3200" b="1" kern="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381000" y="1900238"/>
            <a:ext cx="1676400" cy="527050"/>
          </a:xfrm>
          <a:prstGeom prst="rect">
            <a:avLst/>
          </a:prstGeom>
          <a:noFill/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Tahoma" pitchFamily="34" charset="0"/>
              </a:rPr>
              <a:t>Ideal Culture</a:t>
            </a:r>
          </a:p>
          <a:p>
            <a:pPr algn="ctr"/>
            <a:r>
              <a:rPr lang="en-US" sz="1400" i="1" dirty="0">
                <a:solidFill>
                  <a:schemeClr val="accent3">
                    <a:lumMod val="10000"/>
                  </a:schemeClr>
                </a:solidFill>
                <a:latin typeface="Tahoma" pitchFamily="34" charset="0"/>
              </a:rPr>
              <a:t>(Values)</a:t>
            </a:r>
            <a:endParaRPr lang="en-US" sz="1400" i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514600" y="1905000"/>
            <a:ext cx="2286000" cy="527050"/>
          </a:xfrm>
          <a:prstGeom prst="rect">
            <a:avLst/>
          </a:prstGeom>
          <a:noFill/>
          <a:ln w="952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Tahoma" pitchFamily="34" charset="0"/>
              </a:rPr>
              <a:t>Causal Factors</a:t>
            </a:r>
          </a:p>
          <a:p>
            <a:pPr algn="ctr"/>
            <a:r>
              <a:rPr lang="en-US" sz="1400" i="1" dirty="0">
                <a:solidFill>
                  <a:schemeClr val="accent3">
                    <a:lumMod val="10000"/>
                  </a:schemeClr>
                </a:solidFill>
                <a:latin typeface="Tahoma" pitchFamily="34" charset="0"/>
              </a:rPr>
              <a:t>(Levers for Change)</a:t>
            </a:r>
            <a:endParaRPr lang="en-US" sz="1400" i="1" dirty="0">
              <a:solidFill>
                <a:schemeClr val="accent3">
                  <a:lumMod val="10000"/>
                </a:schemeClr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181600" y="1600200"/>
            <a:ext cx="2057400" cy="1219200"/>
            <a:chOff x="2400" y="1026"/>
            <a:chExt cx="1584" cy="912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400" y="1026"/>
              <a:ext cx="1584" cy="912"/>
            </a:xfrm>
            <a:prstGeom prst="rightArrow">
              <a:avLst>
                <a:gd name="adj1" fmla="val 50000"/>
                <a:gd name="adj2" fmla="val 43421"/>
              </a:avLst>
            </a:prstGeom>
            <a:noFill/>
            <a:ln w="9525">
              <a:solidFill>
                <a:schemeClr val="accent3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400" y="1296"/>
              <a:ext cx="144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3">
                      <a:lumMod val="10000"/>
                    </a:schemeClr>
                  </a:solidFill>
                  <a:latin typeface="Tahoma" pitchFamily="34" charset="0"/>
                </a:rPr>
                <a:t>Operating Culture</a:t>
              </a:r>
            </a:p>
            <a:p>
              <a:pPr algn="ctr"/>
              <a:r>
                <a:rPr lang="en-US" sz="1400" i="1" dirty="0">
                  <a:solidFill>
                    <a:schemeClr val="accent3">
                      <a:lumMod val="10000"/>
                    </a:schemeClr>
                  </a:solidFill>
                  <a:latin typeface="Tahoma" pitchFamily="34" charset="0"/>
                </a:rPr>
                <a:t>(OCI Norms)</a:t>
              </a:r>
              <a:endParaRPr lang="en-US" sz="1400" i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858000" y="1905000"/>
            <a:ext cx="2057400" cy="3668713"/>
            <a:chOff x="3936" y="1203"/>
            <a:chExt cx="1536" cy="2366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320" y="1203"/>
              <a:ext cx="1152" cy="539"/>
            </a:xfrm>
            <a:prstGeom prst="rect">
              <a:avLst/>
            </a:prstGeom>
            <a:noFill/>
            <a:ln w="9525">
              <a:solidFill>
                <a:schemeClr val="accent5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>
                      <a:lumMod val="10000"/>
                    </a:schemeClr>
                  </a:solidFill>
                  <a:latin typeface="Tahoma" pitchFamily="34" charset="0"/>
                </a:rPr>
                <a:t>Outcomes</a:t>
              </a:r>
            </a:p>
            <a:p>
              <a:pPr algn="ctr"/>
              <a:r>
                <a:rPr lang="en-US" sz="1600" i="1" dirty="0">
                  <a:solidFill>
                    <a:schemeClr val="accent3">
                      <a:lumMod val="10000"/>
                    </a:schemeClr>
                  </a:solidFill>
                  <a:latin typeface="Tahoma" pitchFamily="34" charset="0"/>
                </a:rPr>
                <a:t>(System</a:t>
              </a:r>
            </a:p>
            <a:p>
              <a:pPr algn="ctr"/>
              <a:r>
                <a:rPr lang="en-US" sz="1600" i="1" dirty="0">
                  <a:solidFill>
                    <a:schemeClr val="accent3">
                      <a:lumMod val="10000"/>
                    </a:schemeClr>
                  </a:solidFill>
                  <a:latin typeface="Tahoma" pitchFamily="34" charset="0"/>
                </a:rPr>
                <a:t>Effectiveness)</a:t>
              </a:r>
              <a:endParaRPr lang="en-US" sz="1600" i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302" y="1757"/>
              <a:ext cx="1170" cy="419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accent3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ahoma" pitchFamily="34" charset="0"/>
                </a:rPr>
                <a:t>Supersystem</a:t>
              </a:r>
              <a:endParaRPr lang="en-US" sz="12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itchFamily="34" charset="0"/>
                </a:rPr>
                <a:t>(Customers)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320" y="2431"/>
              <a:ext cx="1152" cy="418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accent3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itchFamily="34" charset="0"/>
                </a:rPr>
                <a:t>Organizational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itchFamily="34" charset="0"/>
                </a:rPr>
                <a:t>(Profitability)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320" y="3150"/>
              <a:ext cx="1152" cy="419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accent3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itchFamily="34" charset="0"/>
                </a:rPr>
                <a:t>Subsystem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itchFamily="34" charset="0"/>
                </a:rPr>
                <a:t>(Members)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3936" y="2155"/>
              <a:ext cx="384" cy="1133"/>
              <a:chOff x="3936" y="2269"/>
              <a:chExt cx="384" cy="1133"/>
            </a:xfrm>
          </p:grpSpPr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3936" y="2269"/>
                <a:ext cx="240" cy="138"/>
              </a:xfrm>
              <a:prstGeom prst="line">
                <a:avLst/>
              </a:prstGeom>
              <a:noFill/>
              <a:ln w="28575">
                <a:solidFill>
                  <a:schemeClr val="accent5">
                    <a:lumMod val="1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4032" y="278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5">
                    <a:lumMod val="1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3936" y="3264"/>
                <a:ext cx="240" cy="138"/>
              </a:xfrm>
              <a:prstGeom prst="line">
                <a:avLst/>
              </a:prstGeom>
              <a:noFill/>
              <a:ln w="28575">
                <a:solidFill>
                  <a:schemeClr val="accent3">
                    <a:lumMod val="1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pic>
        <p:nvPicPr>
          <p:cNvPr id="18" name="Picture 32" descr="C:\MyFiles\HS Clip Art\JLS Circumplexes\Torren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200400"/>
            <a:ext cx="1976438" cy="1978025"/>
          </a:xfrm>
          <a:prstGeom prst="rect">
            <a:avLst/>
          </a:prstGeom>
          <a:noFill/>
        </p:spPr>
      </p:pic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4800600" y="3019425"/>
            <a:ext cx="381000" cy="2162175"/>
            <a:chOff x="2352" y="1968"/>
            <a:chExt cx="288" cy="1680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2400" y="1968"/>
              <a:ext cx="240" cy="240"/>
            </a:xfrm>
            <a:prstGeom prst="line">
              <a:avLst/>
            </a:prstGeom>
            <a:noFill/>
            <a:ln w="28575">
              <a:solidFill>
                <a:schemeClr val="accent5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2352" y="2400"/>
              <a:ext cx="144" cy="144"/>
            </a:xfrm>
            <a:prstGeom prst="line">
              <a:avLst/>
            </a:prstGeom>
            <a:noFill/>
            <a:ln w="28575">
              <a:solidFill>
                <a:schemeClr val="accent5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V="1">
              <a:off x="2352" y="2928"/>
              <a:ext cx="144" cy="144"/>
            </a:xfrm>
            <a:prstGeom prst="line">
              <a:avLst/>
            </a:prstGeom>
            <a:noFill/>
            <a:ln w="28575">
              <a:solidFill>
                <a:schemeClr val="accent3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V="1">
              <a:off x="2352" y="3408"/>
              <a:ext cx="240" cy="240"/>
            </a:xfrm>
            <a:prstGeom prst="line">
              <a:avLst/>
            </a:prstGeom>
            <a:noFill/>
            <a:ln w="28575">
              <a:solidFill>
                <a:schemeClr val="accent5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505200" y="2673350"/>
            <a:ext cx="1295400" cy="649288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tIns="228600" bIns="22860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Structures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505200" y="3419475"/>
            <a:ext cx="1295400" cy="649288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tIns="228600" bIns="22860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Systems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505200" y="4187825"/>
            <a:ext cx="1295400" cy="649288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tIns="228600" bIns="22860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Technology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05200" y="4941888"/>
            <a:ext cx="1295400" cy="647700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tIns="137160" bIns="13716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Skills/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Qualities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362200" y="3770313"/>
            <a:ext cx="1081088" cy="461665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Mission and Philosophy</a:t>
            </a:r>
          </a:p>
        </p:txBody>
      </p:sp>
      <p:pic>
        <p:nvPicPr>
          <p:cNvPr id="29" name="Picture 31" descr="C:\MyFiles\HS Clip Art\JLS Circumplexes\Torren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124200"/>
            <a:ext cx="1976438" cy="1978025"/>
          </a:xfrm>
          <a:prstGeom prst="rect">
            <a:avLst/>
          </a:prstGeom>
          <a:noFill/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pPr lvl="0" algn="ctr"/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Vision is Not Short Sighted</a:t>
            </a:r>
            <a:endParaRPr lang="en-CA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38200" y="5257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INTEGRATION</a:t>
            </a:r>
            <a:endParaRPr lang="en-US" dirty="0">
              <a:solidFill>
                <a:schemeClr val="accent3">
                  <a:lumMod val="10000"/>
                </a:schemeClr>
              </a:solidFill>
              <a:latin typeface="Times New Roman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28600" y="1219200"/>
            <a:ext cx="83820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Systems Effectiveness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Supersystem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Perspective (e.g., Customers)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System Perspective (e.g., Organization)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	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Subsystem Perspective (e.g., Members)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5800" y="20574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ADAPTATION</a:t>
            </a:r>
            <a:endParaRPr lang="en-US" dirty="0">
              <a:solidFill>
                <a:schemeClr val="accent3">
                  <a:lumMod val="10000"/>
                </a:schemeClr>
              </a:solidFill>
              <a:latin typeface="Times New Roman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81000" y="2819400"/>
            <a:ext cx="7239000" cy="2054225"/>
            <a:chOff x="432" y="2064"/>
            <a:chExt cx="4560" cy="1294"/>
          </a:xfrm>
          <a:solidFill>
            <a:schemeClr val="accent1">
              <a:lumMod val="75000"/>
            </a:schemeClr>
          </a:solidFill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152" y="2592"/>
              <a:ext cx="384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3">
                      <a:lumMod val="10000"/>
                    </a:schemeClr>
                  </a:solidFill>
                  <a:latin typeface="Arial" charset="0"/>
                </a:rPr>
                <a:t>PROFIT</a:t>
              </a:r>
              <a:endParaRPr lang="en-US" dirty="0">
                <a:solidFill>
                  <a:schemeClr val="accent3">
                    <a:lumMod val="10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5400000">
              <a:off x="216" y="2280"/>
              <a:ext cx="624" cy="19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rot="16200000" flipV="1">
              <a:off x="217" y="2951"/>
              <a:ext cx="622" cy="19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2400" y="3124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charset="0"/>
              </a:rPr>
              <a:t>   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X</a:t>
            </a:r>
            <a:endParaRPr lang="en-US" dirty="0">
              <a:solidFill>
                <a:schemeClr val="accent3">
                  <a:lumMod val="10000"/>
                </a:schemeClr>
              </a:solidFill>
              <a:latin typeface="Times New Roman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2400" y="3962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charset="0"/>
              </a:rPr>
              <a:t>   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X</a:t>
            </a:r>
            <a:endParaRPr lang="en-US" dirty="0">
              <a:solidFill>
                <a:schemeClr val="accent3">
                  <a:lumMod val="10000"/>
                </a:schemeClr>
              </a:solidFill>
              <a:latin typeface="Times New Roman" charset="0"/>
            </a:endParaRPr>
          </a:p>
        </p:txBody>
      </p:sp>
      <p:sp>
        <p:nvSpPr>
          <p:cNvPr id="11" name="Title 30"/>
          <p:cNvSpPr txBox="1">
            <a:spLocks/>
          </p:cNvSpPr>
          <p:nvPr/>
        </p:nvSpPr>
        <p:spPr>
          <a:xfrm>
            <a:off x="609600" y="38100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Vision is Not Short Sighted</a:t>
            </a:r>
            <a:endParaRPr kumimoji="0" lang="en-C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4" grpId="0" animBg="1" autoUpdateAnimBg="0"/>
      <p:bldP spid="9" grpId="0" autoUpdateAnimBg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381000" y="1900238"/>
            <a:ext cx="1676400" cy="527050"/>
          </a:xfrm>
          <a:prstGeom prst="rect">
            <a:avLst/>
          </a:prstGeom>
          <a:noFill/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Tahoma" pitchFamily="34" charset="0"/>
              </a:rPr>
              <a:t>Ideal Culture</a:t>
            </a:r>
          </a:p>
          <a:p>
            <a:pPr algn="ctr"/>
            <a:r>
              <a:rPr lang="en-US" sz="1400" i="1" dirty="0">
                <a:solidFill>
                  <a:schemeClr val="accent3">
                    <a:lumMod val="10000"/>
                  </a:schemeClr>
                </a:solidFill>
                <a:latin typeface="Tahoma" pitchFamily="34" charset="0"/>
              </a:rPr>
              <a:t>(Values)</a:t>
            </a:r>
            <a:endParaRPr lang="en-US" sz="1400" i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514600" y="1905000"/>
            <a:ext cx="2286000" cy="527050"/>
          </a:xfrm>
          <a:prstGeom prst="rect">
            <a:avLst/>
          </a:prstGeom>
          <a:noFill/>
          <a:ln w="952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10000"/>
                  </a:schemeClr>
                </a:solidFill>
                <a:latin typeface="Tahoma" pitchFamily="34" charset="0"/>
              </a:rPr>
              <a:t>Causal Factors</a:t>
            </a:r>
          </a:p>
          <a:p>
            <a:pPr algn="ctr"/>
            <a:r>
              <a:rPr lang="en-US" sz="1400" i="1" dirty="0">
                <a:solidFill>
                  <a:schemeClr val="accent3">
                    <a:lumMod val="10000"/>
                  </a:schemeClr>
                </a:solidFill>
                <a:latin typeface="Tahoma" pitchFamily="34" charset="0"/>
              </a:rPr>
              <a:t>(Levers for Change)</a:t>
            </a:r>
            <a:endParaRPr lang="en-US" sz="1400" i="1" dirty="0">
              <a:solidFill>
                <a:schemeClr val="accent3">
                  <a:lumMod val="10000"/>
                </a:schemeClr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1600200"/>
            <a:ext cx="2057400" cy="1219200"/>
            <a:chOff x="2400" y="1026"/>
            <a:chExt cx="1584" cy="912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400" y="1026"/>
              <a:ext cx="1584" cy="912"/>
            </a:xfrm>
            <a:prstGeom prst="rightArrow">
              <a:avLst>
                <a:gd name="adj1" fmla="val 50000"/>
                <a:gd name="adj2" fmla="val 43421"/>
              </a:avLst>
            </a:prstGeom>
            <a:noFill/>
            <a:ln w="9525">
              <a:solidFill>
                <a:schemeClr val="accent3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400" y="1296"/>
              <a:ext cx="144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3">
                      <a:lumMod val="10000"/>
                    </a:schemeClr>
                  </a:solidFill>
                  <a:latin typeface="Tahoma" pitchFamily="34" charset="0"/>
                </a:rPr>
                <a:t>Operating Culture</a:t>
              </a:r>
            </a:p>
            <a:p>
              <a:pPr algn="ctr"/>
              <a:r>
                <a:rPr lang="en-US" sz="1400" i="1" dirty="0">
                  <a:solidFill>
                    <a:schemeClr val="accent3">
                      <a:lumMod val="10000"/>
                    </a:schemeClr>
                  </a:solidFill>
                  <a:latin typeface="Tahoma" pitchFamily="34" charset="0"/>
                </a:rPr>
                <a:t>(OCI Norms)</a:t>
              </a:r>
              <a:endParaRPr lang="en-US" sz="1400" i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934200" y="1905000"/>
            <a:ext cx="1928813" cy="3668713"/>
            <a:chOff x="4032" y="1203"/>
            <a:chExt cx="1440" cy="2366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320" y="1203"/>
              <a:ext cx="1152" cy="539"/>
            </a:xfrm>
            <a:prstGeom prst="rect">
              <a:avLst/>
            </a:prstGeom>
            <a:noFill/>
            <a:ln w="9525">
              <a:solidFill>
                <a:schemeClr val="accent5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>
                      <a:lumMod val="10000"/>
                    </a:schemeClr>
                  </a:solidFill>
                  <a:latin typeface="Tahoma" pitchFamily="34" charset="0"/>
                </a:rPr>
                <a:t>Outcomes</a:t>
              </a:r>
            </a:p>
            <a:p>
              <a:pPr algn="ctr"/>
              <a:r>
                <a:rPr lang="en-US" sz="1600" i="1" dirty="0">
                  <a:solidFill>
                    <a:schemeClr val="accent3">
                      <a:lumMod val="10000"/>
                    </a:schemeClr>
                  </a:solidFill>
                  <a:latin typeface="Tahoma" pitchFamily="34" charset="0"/>
                </a:rPr>
                <a:t>(System</a:t>
              </a:r>
            </a:p>
            <a:p>
              <a:pPr algn="ctr"/>
              <a:r>
                <a:rPr lang="en-US" sz="1600" i="1" dirty="0">
                  <a:solidFill>
                    <a:schemeClr val="accent3">
                      <a:lumMod val="10000"/>
                    </a:schemeClr>
                  </a:solidFill>
                  <a:latin typeface="Tahoma" pitchFamily="34" charset="0"/>
                </a:rPr>
                <a:t>Effectiveness)</a:t>
              </a:r>
              <a:endParaRPr lang="en-US" sz="1600" i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302" y="1757"/>
              <a:ext cx="1170" cy="419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accent3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ahoma" pitchFamily="34" charset="0"/>
                </a:rPr>
                <a:t>Supersystem</a:t>
              </a:r>
              <a:endParaRPr lang="en-US" sz="12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itchFamily="34" charset="0"/>
                </a:rPr>
                <a:t>(Customers)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320" y="2431"/>
              <a:ext cx="1152" cy="418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accent3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itchFamily="34" charset="0"/>
                </a:rPr>
                <a:t>Organizational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itchFamily="34" charset="0"/>
                </a:rPr>
                <a:t>(Profitability)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320" y="3150"/>
              <a:ext cx="1152" cy="419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accent3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itchFamily="34" charset="0"/>
                </a:rPr>
                <a:t>Subsystem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itchFamily="34" charset="0"/>
                </a:rPr>
                <a:t>(Members)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032" y="2670"/>
              <a:ext cx="288" cy="0"/>
            </a:xfrm>
            <a:prstGeom prst="line">
              <a:avLst/>
            </a:prstGeom>
            <a:noFill/>
            <a:ln w="28575">
              <a:solidFill>
                <a:schemeClr val="accent5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800600" y="3019425"/>
            <a:ext cx="381000" cy="2162175"/>
            <a:chOff x="2352" y="1968"/>
            <a:chExt cx="288" cy="1680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2400" y="1968"/>
              <a:ext cx="240" cy="240"/>
            </a:xfrm>
            <a:prstGeom prst="line">
              <a:avLst/>
            </a:prstGeom>
            <a:noFill/>
            <a:ln w="28575">
              <a:solidFill>
                <a:schemeClr val="accent5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2352" y="2400"/>
              <a:ext cx="144" cy="144"/>
            </a:xfrm>
            <a:prstGeom prst="line">
              <a:avLst/>
            </a:prstGeom>
            <a:noFill/>
            <a:ln w="28575">
              <a:solidFill>
                <a:schemeClr val="accent5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V="1">
              <a:off x="2352" y="2928"/>
              <a:ext cx="144" cy="144"/>
            </a:xfrm>
            <a:prstGeom prst="line">
              <a:avLst/>
            </a:prstGeom>
            <a:noFill/>
            <a:ln w="28575">
              <a:solidFill>
                <a:schemeClr val="accent3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V="1">
              <a:off x="2352" y="3408"/>
              <a:ext cx="240" cy="240"/>
            </a:xfrm>
            <a:prstGeom prst="line">
              <a:avLst/>
            </a:prstGeom>
            <a:noFill/>
            <a:ln w="28575">
              <a:solidFill>
                <a:schemeClr val="accent5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505200" y="2673350"/>
            <a:ext cx="1295400" cy="649288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tIns="228600" bIns="22860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Structures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505200" y="3419475"/>
            <a:ext cx="1295400" cy="649288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tIns="228600" bIns="22860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Systems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505200" y="4187825"/>
            <a:ext cx="1295400" cy="649288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tIns="228600" bIns="22860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Technology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05200" y="4941888"/>
            <a:ext cx="1295400" cy="647700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tIns="137160" bIns="13716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Skills/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Qualities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362200" y="3770313"/>
            <a:ext cx="1081088" cy="461665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Mission and Philosophy</a:t>
            </a:r>
          </a:p>
        </p:txBody>
      </p:sp>
      <p:pic>
        <p:nvPicPr>
          <p:cNvPr id="29" name="Picture 31" descr="C:\MyFiles\HS Clip Art\JLS Circumplexes\Torren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124200"/>
            <a:ext cx="1976438" cy="1978025"/>
          </a:xfrm>
          <a:prstGeom prst="rect">
            <a:avLst/>
          </a:prstGeom>
          <a:noFill/>
        </p:spPr>
      </p:pic>
      <p:pic>
        <p:nvPicPr>
          <p:cNvPr id="30" name="Picture 1055" descr="D:\HS Clip Art\JLS Circumplexes\Banks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200400"/>
            <a:ext cx="2074863" cy="2076450"/>
          </a:xfrm>
          <a:prstGeom prst="rect">
            <a:avLst/>
          </a:prstGeom>
          <a:noFill/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pPr lvl="0" algn="ctr">
              <a:defRPr/>
            </a:pP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Vision is Not Short Sighted</a:t>
            </a:r>
            <a:endParaRPr lang="en-C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inning globe design template">
  <a:themeElements>
    <a:clrScheme name="Spinning globe design template 11">
      <a:dk1>
        <a:srgbClr val="CC9900"/>
      </a:dk1>
      <a:lt1>
        <a:srgbClr val="D3E0B4"/>
      </a:lt1>
      <a:dk2>
        <a:srgbClr val="F2C686"/>
      </a:dk2>
      <a:lt2>
        <a:srgbClr val="336699"/>
      </a:lt2>
      <a:accent1>
        <a:srgbClr val="EBD29F"/>
      </a:accent1>
      <a:accent2>
        <a:srgbClr val="468A4B"/>
      </a:accent2>
      <a:accent3>
        <a:srgbClr val="E6EDD6"/>
      </a:accent3>
      <a:accent4>
        <a:srgbClr val="AE8200"/>
      </a:accent4>
      <a:accent5>
        <a:srgbClr val="F3E5CD"/>
      </a:accent5>
      <a:accent6>
        <a:srgbClr val="3F7D43"/>
      </a:accent6>
      <a:hlink>
        <a:srgbClr val="993300"/>
      </a:hlink>
      <a:folHlink>
        <a:srgbClr val="FFF8E7"/>
      </a:folHlink>
    </a:clrScheme>
    <a:fontScheme name="Spinning globe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inning globe design templat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globe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glob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8A00"/>
        </a:accent6>
        <a:hlink>
          <a:srgbClr val="3333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globe design template 4">
        <a:dk1>
          <a:srgbClr val="CC6600"/>
        </a:dk1>
        <a:lt1>
          <a:srgbClr val="FEF7DC"/>
        </a:lt1>
        <a:dk2>
          <a:srgbClr val="DFD293"/>
        </a:dk2>
        <a:lt2>
          <a:srgbClr val="5C1F00"/>
        </a:lt2>
        <a:accent1>
          <a:srgbClr val="DAAE74"/>
        </a:accent1>
        <a:accent2>
          <a:srgbClr val="BE7960"/>
        </a:accent2>
        <a:accent3>
          <a:srgbClr val="FEFAEB"/>
        </a:accent3>
        <a:accent4>
          <a:srgbClr val="AE5600"/>
        </a:accent4>
        <a:accent5>
          <a:srgbClr val="EAD3BC"/>
        </a:accent5>
        <a:accent6>
          <a:srgbClr val="AC6D56"/>
        </a:accent6>
        <a:hlink>
          <a:srgbClr val="FEEB9A"/>
        </a:hlink>
        <a:folHlink>
          <a:srgbClr val="9673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globe design template 5">
        <a:dk1>
          <a:srgbClr val="B7A867"/>
        </a:dk1>
        <a:lt1>
          <a:srgbClr val="A7AB9F"/>
        </a:lt1>
        <a:dk2>
          <a:srgbClr val="D1D1CB"/>
        </a:dk2>
        <a:lt2>
          <a:srgbClr val="777777"/>
        </a:lt2>
        <a:accent1>
          <a:srgbClr val="6E6E62"/>
        </a:accent1>
        <a:accent2>
          <a:srgbClr val="809EA8"/>
        </a:accent2>
        <a:accent3>
          <a:srgbClr val="D0D2CD"/>
        </a:accent3>
        <a:accent4>
          <a:srgbClr val="9C8F57"/>
        </a:accent4>
        <a:accent5>
          <a:srgbClr val="BABAB7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globe design template 6">
        <a:dk1>
          <a:srgbClr val="663300"/>
        </a:dk1>
        <a:lt1>
          <a:srgbClr val="EED4B2"/>
        </a:lt1>
        <a:dk2>
          <a:srgbClr val="DFC08D"/>
        </a:dk2>
        <a:lt2>
          <a:srgbClr val="2D2015"/>
        </a:lt2>
        <a:accent1>
          <a:srgbClr val="B9AE9D"/>
        </a:accent1>
        <a:accent2>
          <a:srgbClr val="8F5F2F"/>
        </a:accent2>
        <a:accent3>
          <a:srgbClr val="F5E6D5"/>
        </a:accent3>
        <a:accent4>
          <a:srgbClr val="562A00"/>
        </a:accent4>
        <a:accent5>
          <a:srgbClr val="D9D3CC"/>
        </a:accent5>
        <a:accent6>
          <a:srgbClr val="81552A"/>
        </a:accent6>
        <a:hlink>
          <a:srgbClr val="FED76A"/>
        </a:hlink>
        <a:folHlink>
          <a:srgbClr val="5C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globe desig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DBBD7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ADBBC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globe design template 8">
        <a:dk1>
          <a:srgbClr val="FFB469"/>
        </a:dk1>
        <a:lt1>
          <a:srgbClr val="FFD899"/>
        </a:lt1>
        <a:dk2>
          <a:srgbClr val="FDD1A1"/>
        </a:dk2>
        <a:lt2>
          <a:srgbClr val="003366"/>
        </a:lt2>
        <a:accent1>
          <a:srgbClr val="FFEECD"/>
        </a:accent1>
        <a:accent2>
          <a:srgbClr val="CC9900"/>
        </a:accent2>
        <a:accent3>
          <a:srgbClr val="FFE9CA"/>
        </a:accent3>
        <a:accent4>
          <a:srgbClr val="DA9959"/>
        </a:accent4>
        <a:accent5>
          <a:srgbClr val="FFF5E3"/>
        </a:accent5>
        <a:accent6>
          <a:srgbClr val="B98A00"/>
        </a:accent6>
        <a:hlink>
          <a:srgbClr val="CC6600"/>
        </a:hlink>
        <a:folHlink>
          <a:srgbClr val="C832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globe design template 9">
        <a:dk1>
          <a:srgbClr val="000000"/>
        </a:dk1>
        <a:lt1>
          <a:srgbClr val="FFFFD9"/>
        </a:lt1>
        <a:dk2>
          <a:srgbClr val="FFCB37"/>
        </a:dk2>
        <a:lt2>
          <a:srgbClr val="777777"/>
        </a:lt2>
        <a:accent1>
          <a:srgbClr val="FFFFF7"/>
        </a:accent1>
        <a:accent2>
          <a:srgbClr val="FFCC00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E7B900"/>
        </a:accent6>
        <a:hlink>
          <a:srgbClr val="9966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globe design template 10">
        <a:dk1>
          <a:srgbClr val="CC9900"/>
        </a:dk1>
        <a:lt1>
          <a:srgbClr val="FFCC66"/>
        </a:lt1>
        <a:dk2>
          <a:srgbClr val="FFCC00"/>
        </a:dk2>
        <a:lt2>
          <a:srgbClr val="005A58"/>
        </a:lt2>
        <a:accent1>
          <a:srgbClr val="ECD394"/>
        </a:accent1>
        <a:accent2>
          <a:srgbClr val="CBA669"/>
        </a:accent2>
        <a:accent3>
          <a:srgbClr val="FFE2B8"/>
        </a:accent3>
        <a:accent4>
          <a:srgbClr val="AE8200"/>
        </a:accent4>
        <a:accent5>
          <a:srgbClr val="F4E6C8"/>
        </a:accent5>
        <a:accent6>
          <a:srgbClr val="B8965E"/>
        </a:accent6>
        <a:hlink>
          <a:srgbClr val="FF99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globe design template 11">
        <a:dk1>
          <a:srgbClr val="CC9900"/>
        </a:dk1>
        <a:lt1>
          <a:srgbClr val="D3E0B4"/>
        </a:lt1>
        <a:dk2>
          <a:srgbClr val="F2C686"/>
        </a:dk2>
        <a:lt2>
          <a:srgbClr val="336699"/>
        </a:lt2>
        <a:accent1>
          <a:srgbClr val="EBD29F"/>
        </a:accent1>
        <a:accent2>
          <a:srgbClr val="468A4B"/>
        </a:accent2>
        <a:accent3>
          <a:srgbClr val="E6EDD6"/>
        </a:accent3>
        <a:accent4>
          <a:srgbClr val="AE8200"/>
        </a:accent4>
        <a:accent5>
          <a:srgbClr val="F3E5CD"/>
        </a:accent5>
        <a:accent6>
          <a:srgbClr val="3F7D43"/>
        </a:accent6>
        <a:hlink>
          <a:srgbClr val="993300"/>
        </a:hlink>
        <a:folHlink>
          <a:srgbClr val="FFF8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Spinning globe design template</Template>
  <TotalTime>629</TotalTime>
  <Words>472</Words>
  <Application>Microsoft Office PowerPoint</Application>
  <PresentationFormat>On-screen Show (4:3)</PresentationFormat>
  <Paragraphs>170</Paragraphs>
  <Slides>13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Spinning globe design template</vt:lpstr>
      <vt:lpstr>Document</vt:lpstr>
      <vt:lpstr>Picture</vt:lpstr>
      <vt:lpstr>Vision is Not Short Sighted</vt:lpstr>
      <vt:lpstr>Organizational Culture</vt:lpstr>
      <vt:lpstr>Slide 3</vt:lpstr>
      <vt:lpstr>Slide 4</vt:lpstr>
      <vt:lpstr>Slide 5</vt:lpstr>
      <vt:lpstr>Slide 6</vt:lpstr>
      <vt:lpstr>Vision is Not Short Sighted</vt:lpstr>
      <vt:lpstr>Slide 8</vt:lpstr>
      <vt:lpstr>Vision is Not Short Sighted</vt:lpstr>
      <vt:lpstr>Slide 10</vt:lpstr>
      <vt:lpstr>Slide 11</vt:lpstr>
      <vt:lpstr>Organizational Culture and World Competitiveness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Stephen Lynch</cp:lastModifiedBy>
  <cp:revision>34</cp:revision>
  <cp:lastPrinted>1601-01-01T00:00:00Z</cp:lastPrinted>
  <dcterms:created xsi:type="dcterms:W3CDTF">2006-04-30T20:21:40Z</dcterms:created>
  <dcterms:modified xsi:type="dcterms:W3CDTF">2012-05-07T21:53:14Z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TC010721351033</vt:lpwstr>
  </property>
</Properties>
</file>